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8" r:id="rId4"/>
    <p:sldId id="259" r:id="rId5"/>
    <p:sldId id="261" r:id="rId6"/>
    <p:sldId id="262" r:id="rId7"/>
    <p:sldId id="265" r:id="rId8"/>
    <p:sldId id="266" r:id="rId9"/>
    <p:sldId id="269" r:id="rId10"/>
    <p:sldId id="267" r:id="rId11"/>
    <p:sldId id="272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644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6412F7-7F7A-4F64-9FA0-4A073405F9E5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AADC0-96EC-41DD-89C5-784E17105EF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版权声明：</a:t>
            </a:r>
            <a:r>
              <a:rPr lang="en-US" altLang="zh-CN" dirty="0"/>
              <a:t>300</a:t>
            </a:r>
            <a:r>
              <a:rPr lang="zh-CN" altLang="en-US" dirty="0"/>
              <a:t>套精品模板商业授权，请联系</a:t>
            </a:r>
            <a:r>
              <a:rPr lang="en-US" altLang="zh-CN" dirty="0"/>
              <a:t>【</a:t>
            </a:r>
            <a:r>
              <a:rPr lang="zh-CN" altLang="en-US" dirty="0"/>
              <a:t>锐旗设计</a:t>
            </a:r>
            <a:r>
              <a:rPr lang="en-US" altLang="zh-CN" dirty="0"/>
              <a:t>】:https://9ppt.taobao.com</a:t>
            </a:r>
            <a:r>
              <a:rPr lang="zh-CN" altLang="en-US" dirty="0"/>
              <a:t>，专业</a:t>
            </a:r>
            <a:r>
              <a:rPr lang="en-US" altLang="zh-CN" dirty="0"/>
              <a:t>PPT</a:t>
            </a:r>
            <a:r>
              <a:rPr lang="zh-CN" altLang="en-US" dirty="0"/>
              <a:t>老师为你解决所有</a:t>
            </a:r>
            <a:r>
              <a:rPr lang="en-US" altLang="zh-CN" dirty="0"/>
              <a:t>PPT</a:t>
            </a:r>
            <a:r>
              <a:rPr lang="zh-CN" altLang="en-US" dirty="0"/>
              <a:t>问题！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FEB1D26-170A-43E3-BD4F-60FFD16FE49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 版权声明：</a:t>
            </a:r>
            <a:r>
              <a:rPr lang="en-US" altLang="zh-CN" dirty="0"/>
              <a:t>300</a:t>
            </a:r>
            <a:r>
              <a:rPr lang="zh-CN" altLang="en-US" dirty="0"/>
              <a:t>套精品模板商业授权，请联系</a:t>
            </a:r>
            <a:r>
              <a:rPr lang="en-US" altLang="zh-CN" dirty="0"/>
              <a:t>【</a:t>
            </a:r>
            <a:r>
              <a:rPr lang="zh-CN" altLang="en-US" dirty="0"/>
              <a:t>锐旗设计</a:t>
            </a:r>
            <a:r>
              <a:rPr lang="en-US" altLang="zh-CN" dirty="0"/>
              <a:t>】:https://9ppt.taobao.com</a:t>
            </a:r>
            <a:r>
              <a:rPr lang="zh-CN" altLang="en-US" dirty="0"/>
              <a:t>，专业</a:t>
            </a:r>
            <a:r>
              <a:rPr lang="en-US" altLang="zh-CN" dirty="0"/>
              <a:t>PPT</a:t>
            </a:r>
            <a:r>
              <a:rPr lang="zh-CN" altLang="en-US" dirty="0"/>
              <a:t>老师为你解决所有</a:t>
            </a:r>
            <a:r>
              <a:rPr lang="en-US" altLang="zh-CN" dirty="0"/>
              <a:t>PPT</a:t>
            </a:r>
            <a:r>
              <a:rPr lang="zh-CN" altLang="en-US" dirty="0"/>
              <a:t>问题！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FEB1D26-170A-43E3-BD4F-60FFD16FE49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D72F4-8F1C-44A7-8BEF-99C6FD7D9550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897B0-3280-4911-902A-6CA872D72F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9FFA6-B0F4-42CC-8A76-F91A60DDEEC2}" type="datetimeFigureOut">
              <a:rPr lang="zh-CN" altLang="en-US" smtClean="0"/>
              <a:t>2020/7/22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82E35-FE1B-48CD-8233-EE9382BE1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microsoft.com/office/2007/relationships/media" Target="../media/media4.mp4"/><Relationship Id="rId7" Type="http://schemas.openxmlformats.org/officeDocument/2006/relationships/image" Target="../media/image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18.xml"/><Relationship Id="rId4" Type="http://schemas.openxmlformats.org/officeDocument/2006/relationships/video" Target="../media/media4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9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18.xml"/><Relationship Id="rId4" Type="http://schemas.openxmlformats.org/officeDocument/2006/relationships/video" Target="../media/media6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F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82832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</a:t>
            </a:r>
          </a:p>
        </p:txBody>
      </p:sp>
      <p:sp>
        <p:nvSpPr>
          <p:cNvPr id="12" name="矩形 11"/>
          <p:cNvSpPr/>
          <p:nvPr/>
        </p:nvSpPr>
        <p:spPr>
          <a:xfrm>
            <a:off x="482832" y="3969153"/>
            <a:ext cx="1087386" cy="107818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612846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</a:t>
            </a:r>
          </a:p>
        </p:txBody>
      </p:sp>
      <p:sp>
        <p:nvSpPr>
          <p:cNvPr id="17" name="矩形 16"/>
          <p:cNvSpPr/>
          <p:nvPr/>
        </p:nvSpPr>
        <p:spPr>
          <a:xfrm>
            <a:off x="1612846" y="3969153"/>
            <a:ext cx="1087386" cy="376016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742860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N</a:t>
            </a:r>
          </a:p>
        </p:txBody>
      </p:sp>
      <p:sp>
        <p:nvSpPr>
          <p:cNvPr id="23" name="矩形 22"/>
          <p:cNvSpPr/>
          <p:nvPr/>
        </p:nvSpPr>
        <p:spPr>
          <a:xfrm>
            <a:off x="3857285" y="3969152"/>
            <a:ext cx="1087386" cy="1035235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872874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</a:t>
            </a:r>
          </a:p>
        </p:txBody>
      </p:sp>
      <p:sp>
        <p:nvSpPr>
          <p:cNvPr id="27" name="矩形 26"/>
          <p:cNvSpPr/>
          <p:nvPr/>
        </p:nvSpPr>
        <p:spPr>
          <a:xfrm>
            <a:off x="3872874" y="3969152"/>
            <a:ext cx="1087386" cy="276779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002888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</a:t>
            </a:r>
          </a:p>
        </p:txBody>
      </p:sp>
      <p:sp>
        <p:nvSpPr>
          <p:cNvPr id="30" name="矩形 29"/>
          <p:cNvSpPr/>
          <p:nvPr/>
        </p:nvSpPr>
        <p:spPr>
          <a:xfrm>
            <a:off x="5002888" y="3969153"/>
            <a:ext cx="1087386" cy="107818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32902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</a:t>
            </a:r>
          </a:p>
        </p:txBody>
      </p:sp>
      <p:sp>
        <p:nvSpPr>
          <p:cNvPr id="33" name="矩形 32"/>
          <p:cNvSpPr/>
          <p:nvPr/>
        </p:nvSpPr>
        <p:spPr>
          <a:xfrm>
            <a:off x="6132902" y="3969153"/>
            <a:ext cx="1087386" cy="376016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262916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K</a:t>
            </a:r>
          </a:p>
        </p:txBody>
      </p:sp>
      <p:sp>
        <p:nvSpPr>
          <p:cNvPr id="36" name="矩形 35"/>
          <p:cNvSpPr/>
          <p:nvPr/>
        </p:nvSpPr>
        <p:spPr>
          <a:xfrm>
            <a:off x="7262916" y="3969153"/>
            <a:ext cx="1087386" cy="758788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8392932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</a:t>
            </a:r>
          </a:p>
        </p:txBody>
      </p:sp>
      <p:sp>
        <p:nvSpPr>
          <p:cNvPr id="39" name="矩形 38"/>
          <p:cNvSpPr/>
          <p:nvPr/>
        </p:nvSpPr>
        <p:spPr>
          <a:xfrm>
            <a:off x="8392932" y="3969153"/>
            <a:ext cx="1087386" cy="212984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522057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</a:t>
            </a:r>
          </a:p>
        </p:txBody>
      </p:sp>
      <p:sp>
        <p:nvSpPr>
          <p:cNvPr id="4" name="矩形 3"/>
          <p:cNvSpPr/>
          <p:nvPr/>
        </p:nvSpPr>
        <p:spPr>
          <a:xfrm>
            <a:off x="9522057" y="3969153"/>
            <a:ext cx="1087386" cy="107818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652071" y="2837733"/>
            <a:ext cx="1087386" cy="10747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K</a:t>
            </a:r>
          </a:p>
        </p:txBody>
      </p:sp>
      <p:sp>
        <p:nvSpPr>
          <p:cNvPr id="6" name="矩形 5"/>
          <p:cNvSpPr/>
          <p:nvPr/>
        </p:nvSpPr>
        <p:spPr>
          <a:xfrm>
            <a:off x="10652071" y="3969153"/>
            <a:ext cx="1087386" cy="376016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4A02434-8136-4B64-9B5C-04C7385BA73F}"/>
              </a:ext>
            </a:extLst>
          </p:cNvPr>
          <p:cNvSpPr txBox="1"/>
          <p:nvPr/>
        </p:nvSpPr>
        <p:spPr>
          <a:xfrm>
            <a:off x="3171825" y="5724525"/>
            <a:ext cx="7934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备注：本</a:t>
            </a:r>
            <a:r>
              <a:rPr lang="en-US" altLang="zh-CN" dirty="0"/>
              <a:t>app</a:t>
            </a:r>
            <a:r>
              <a:rPr lang="zh-CN" altLang="en-US" dirty="0"/>
              <a:t>共有四个界面，开屏，首页（视频界面），登录界面，录制界面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60752" y="2814730"/>
            <a:ext cx="3870497" cy="1228540"/>
          </a:xfrm>
          <a:prstGeom prst="rect">
            <a:avLst/>
          </a:prstGeom>
          <a:solidFill>
            <a:srgbClr val="FFBF0B"/>
          </a:solidFill>
          <a:ln w="76200">
            <a:solidFill>
              <a:srgbClr val="FFD966"/>
            </a:solidFill>
          </a:ln>
          <a:effectLst>
            <a:outerShdw blurRad="50800"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THANKS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 flipH="1">
            <a:off x="0" y="0"/>
            <a:ext cx="12192000" cy="6858000"/>
          </a:xfrm>
          <a:prstGeom prst="rtTriangle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 rot="19903805">
            <a:off x="1070812" y="1335508"/>
            <a:ext cx="9613232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15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ONE</a:t>
            </a:r>
            <a:endParaRPr kumimoji="0" lang="zh-CN" altLang="en-US" sz="28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15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 rot="19920017">
            <a:off x="3359807" y="4745447"/>
            <a:ext cx="7358187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HK" altLang="zh-HK" sz="105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1225251" y="-2299907"/>
            <a:ext cx="14765792" cy="12711262"/>
          </a:xfrm>
          <a:custGeom>
            <a:avLst/>
            <a:gdLst>
              <a:gd name="connsiteX0" fmla="*/ 13417251 w 14765792"/>
              <a:gd name="connsiteY0" fmla="*/ 2299907 h 12711262"/>
              <a:gd name="connsiteX1" fmla="*/ 1225251 w 14765792"/>
              <a:gd name="connsiteY1" fmla="*/ 9157907 h 12711262"/>
              <a:gd name="connsiteX2" fmla="*/ 13417251 w 14765792"/>
              <a:gd name="connsiteY2" fmla="*/ 9157907 h 12711262"/>
              <a:gd name="connsiteX3" fmla="*/ 0 w 14765792"/>
              <a:gd name="connsiteY3" fmla="*/ 0 h 12711262"/>
              <a:gd name="connsiteX4" fmla="*/ 14765792 w 14765792"/>
              <a:gd name="connsiteY4" fmla="*/ 0 h 12711262"/>
              <a:gd name="connsiteX5" fmla="*/ 14765792 w 14765792"/>
              <a:gd name="connsiteY5" fmla="*/ 12711262 h 12711262"/>
              <a:gd name="connsiteX6" fmla="*/ 0 w 14765792"/>
              <a:gd name="connsiteY6" fmla="*/ 12711262 h 12711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765792" h="12711262">
                <a:moveTo>
                  <a:pt x="13417251" y="2299907"/>
                </a:moveTo>
                <a:lnTo>
                  <a:pt x="1225251" y="9157907"/>
                </a:lnTo>
                <a:lnTo>
                  <a:pt x="13417251" y="9157907"/>
                </a:lnTo>
                <a:close/>
                <a:moveTo>
                  <a:pt x="0" y="0"/>
                </a:moveTo>
                <a:lnTo>
                  <a:pt x="14765792" y="0"/>
                </a:lnTo>
                <a:lnTo>
                  <a:pt x="14765792" y="12711262"/>
                </a:lnTo>
                <a:lnTo>
                  <a:pt x="0" y="12711262"/>
                </a:lnTo>
                <a:close/>
              </a:path>
            </a:pathLst>
          </a:cu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4E1B567-4352-4C29-BD85-72442E063902}"/>
              </a:ext>
            </a:extLst>
          </p:cNvPr>
          <p:cNvSpPr txBox="1"/>
          <p:nvPr/>
        </p:nvSpPr>
        <p:spPr>
          <a:xfrm>
            <a:off x="7562850" y="4857750"/>
            <a:ext cx="26765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96000" y="0"/>
            <a:ext cx="6132513" cy="6858000"/>
          </a:xfrm>
          <a:prstGeom prst="rect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0"/>
            <a:ext cx="6132513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7749222" y="1871345"/>
            <a:ext cx="3444875" cy="2792095"/>
          </a:xfrm>
          <a:prstGeom prst="roundRect">
            <a:avLst>
              <a:gd name="adj" fmla="val 18605"/>
            </a:avLst>
          </a:prstGeom>
          <a:solidFill>
            <a:srgbClr val="FFD966"/>
          </a:solidFill>
          <a:ln>
            <a:noFill/>
          </a:ln>
          <a:effectLst>
            <a:outerShdw blurRad="63500" dist="38100" dir="2700000" algn="tl" rotWithShape="0">
              <a:prstClr val="black">
                <a:alpha val="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开屏界面仿照抖音开屏，</a:t>
            </a:r>
            <a:r>
              <a:rPr kumimoji="0" lang="en-US" altLang="zh-CN" sz="3200" b="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app</a:t>
            </a:r>
            <a:r>
              <a:rPr kumimoji="0" lang="zh-CN" altLang="en-US" sz="3200" b="0" i="0" u="none" strike="noStrike" kern="1200" cap="none" spc="0" normalizeH="0" baseline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名字为</a:t>
            </a:r>
            <a:r>
              <a:rPr kumimoji="0" lang="en-US" altLang="zh-CN" sz="3200" b="0" i="0" u="none" strike="noStrike" kern="1200" cap="none" spc="0" normalizeH="0" baseline="0" noProof="0" dirty="0" err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miniTikTok_zyx</a:t>
            </a:r>
            <a:endParaRPr kumimoji="0" lang="zh-CN" altLang="en-US" sz="3200" b="0" i="0" u="none" strike="noStrike" kern="1200" cap="none" spc="0" normalizeH="0" baseline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方正悠黑简体" panose="00000500000000000000" pitchFamily="2" charset="-122"/>
              <a:ea typeface="方正悠黑简体" panose="00000500000000000000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C8391F-88F5-496E-802D-DF579F7207F9}"/>
              </a:ext>
            </a:extLst>
          </p:cNvPr>
          <p:cNvSpPr txBox="1"/>
          <p:nvPr/>
        </p:nvSpPr>
        <p:spPr>
          <a:xfrm>
            <a:off x="7502525" y="5257800"/>
            <a:ext cx="3938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&lt;-</a:t>
            </a:r>
            <a:r>
              <a:rPr lang="zh-CN" altLang="en-US" dirty="0"/>
              <a:t>左侧演示视频展示了打开</a:t>
            </a:r>
            <a:r>
              <a:rPr lang="en-US" altLang="zh-CN" dirty="0"/>
              <a:t>app</a:t>
            </a:r>
            <a:r>
              <a:rPr lang="zh-CN" altLang="en-US" dirty="0"/>
              <a:t>的过程和开屏画面</a:t>
            </a:r>
          </a:p>
        </p:txBody>
      </p:sp>
      <p:pic>
        <p:nvPicPr>
          <p:cNvPr id="7" name="HwVideoEditor_2020_07_23_012306">
            <a:hlinkClick r:id="" action="ppaction://media"/>
            <a:extLst>
              <a:ext uri="{FF2B5EF4-FFF2-40B4-BE49-F238E27FC236}">
                <a16:creationId xmlns:a16="http://schemas.microsoft.com/office/drawing/2014/main" id="{232E8200-4D7B-4117-8E9D-698049FF57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85899" y="0"/>
            <a:ext cx="3160713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89384" y="1174537"/>
            <a:ext cx="9613232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15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TWO</a:t>
            </a:r>
            <a:endParaRPr kumimoji="0" lang="zh-CN" altLang="en-US" sz="287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15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268812" y="4961613"/>
            <a:ext cx="7811239" cy="252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HK" altLang="zh-HK" sz="105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endParaRPr kumimoji="0" lang="zh-HK" altLang="zh-HK" sz="105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1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17921" y="1919931"/>
            <a:ext cx="9063524" cy="1495360"/>
          </a:xfrm>
          <a:custGeom>
            <a:avLst/>
            <a:gdLst/>
            <a:ahLst/>
            <a:cxnLst/>
            <a:rect l="l" t="t" r="r" b="b"/>
            <a:pathLst>
              <a:path w="9063524" h="1495360">
                <a:moveTo>
                  <a:pt x="5595235" y="46313"/>
                </a:moveTo>
                <a:lnTo>
                  <a:pt x="6191966" y="46313"/>
                </a:lnTo>
                <a:lnTo>
                  <a:pt x="5805615" y="1495360"/>
                </a:lnTo>
                <a:lnTo>
                  <a:pt x="5285315" y="1495360"/>
                </a:lnTo>
                <a:close/>
                <a:moveTo>
                  <a:pt x="4008108" y="46313"/>
                </a:moveTo>
                <a:lnTo>
                  <a:pt x="4633340" y="46313"/>
                </a:lnTo>
                <a:lnTo>
                  <a:pt x="4992177" y="1495360"/>
                </a:lnTo>
                <a:lnTo>
                  <a:pt x="4460103" y="1495360"/>
                </a:lnTo>
                <a:lnTo>
                  <a:pt x="4332303" y="1006427"/>
                </a:lnTo>
                <a:cubicBezTo>
                  <a:pt x="4307365" y="909050"/>
                  <a:pt x="4292520" y="807516"/>
                  <a:pt x="4287771" y="701827"/>
                </a:cubicBezTo>
                <a:lnTo>
                  <a:pt x="4280645" y="701827"/>
                </a:lnTo>
                <a:cubicBezTo>
                  <a:pt x="4268770" y="825329"/>
                  <a:pt x="4252145" y="926863"/>
                  <a:pt x="4230769" y="1006427"/>
                </a:cubicBezTo>
                <a:lnTo>
                  <a:pt x="4100065" y="1495360"/>
                </a:lnTo>
                <a:lnTo>
                  <a:pt x="3608754" y="1495360"/>
                </a:lnTo>
                <a:close/>
                <a:moveTo>
                  <a:pt x="2335480" y="46313"/>
                </a:moveTo>
                <a:lnTo>
                  <a:pt x="2980307" y="46313"/>
                </a:lnTo>
                <a:lnTo>
                  <a:pt x="3297717" y="1495360"/>
                </a:lnTo>
                <a:lnTo>
                  <a:pt x="2721831" y="1495360"/>
                </a:lnTo>
                <a:close/>
                <a:moveTo>
                  <a:pt x="0" y="46313"/>
                </a:moveTo>
                <a:lnTo>
                  <a:pt x="2162481" y="46313"/>
                </a:lnTo>
                <a:lnTo>
                  <a:pt x="2162481" y="527261"/>
                </a:lnTo>
                <a:lnTo>
                  <a:pt x="1375153" y="527261"/>
                </a:lnTo>
                <a:lnTo>
                  <a:pt x="1375153" y="1495360"/>
                </a:lnTo>
                <a:lnTo>
                  <a:pt x="785547" y="1495360"/>
                </a:lnTo>
                <a:lnTo>
                  <a:pt x="785547" y="527261"/>
                </a:lnTo>
                <a:lnTo>
                  <a:pt x="0" y="527261"/>
                </a:lnTo>
                <a:close/>
                <a:moveTo>
                  <a:pt x="7750716" y="0"/>
                </a:moveTo>
                <a:cubicBezTo>
                  <a:pt x="8144975" y="0"/>
                  <a:pt x="8462340" y="131221"/>
                  <a:pt x="8702814" y="393664"/>
                </a:cubicBezTo>
                <a:cubicBezTo>
                  <a:pt x="8943287" y="656107"/>
                  <a:pt x="9063524" y="993364"/>
                  <a:pt x="9063524" y="1405435"/>
                </a:cubicBezTo>
                <a:lnTo>
                  <a:pt x="9060177" y="1495360"/>
                </a:lnTo>
                <a:lnTo>
                  <a:pt x="8443870" y="1495360"/>
                </a:lnTo>
                <a:lnTo>
                  <a:pt x="8447199" y="1441061"/>
                </a:lnTo>
                <a:cubicBezTo>
                  <a:pt x="8447199" y="1153680"/>
                  <a:pt x="8384854" y="926566"/>
                  <a:pt x="8260164" y="759719"/>
                </a:cubicBezTo>
                <a:cubicBezTo>
                  <a:pt x="8135474" y="592871"/>
                  <a:pt x="7959721" y="509448"/>
                  <a:pt x="7732903" y="509448"/>
                </a:cubicBezTo>
                <a:cubicBezTo>
                  <a:pt x="7502524" y="509448"/>
                  <a:pt x="7321129" y="594950"/>
                  <a:pt x="7188721" y="765953"/>
                </a:cubicBezTo>
                <a:cubicBezTo>
                  <a:pt x="7056311" y="936957"/>
                  <a:pt x="6990107" y="1158430"/>
                  <a:pt x="6990107" y="1430373"/>
                </a:cubicBezTo>
                <a:lnTo>
                  <a:pt x="6994212" y="1495360"/>
                </a:lnTo>
                <a:lnTo>
                  <a:pt x="6374609" y="1495360"/>
                </a:lnTo>
                <a:lnTo>
                  <a:pt x="6372001" y="1462436"/>
                </a:lnTo>
                <a:cubicBezTo>
                  <a:pt x="6372001" y="1030177"/>
                  <a:pt x="6498175" y="678373"/>
                  <a:pt x="6750524" y="407024"/>
                </a:cubicBezTo>
                <a:cubicBezTo>
                  <a:pt x="7002873" y="135674"/>
                  <a:pt x="7336271" y="0"/>
                  <a:pt x="7750716" y="0"/>
                </a:cubicBezTo>
                <a:close/>
              </a:path>
            </a:pathLst>
          </a:custGeom>
          <a:solidFill>
            <a:srgbClr val="FFBF0B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8700" b="1" i="0" u="none" strike="noStrike" kern="1200" cap="none" spc="0" normalizeH="0" baseline="0" noProof="0" dirty="0">
              <a:ln>
                <a:noFill/>
              </a:ln>
              <a:solidFill>
                <a:srgbClr val="FFBF0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88B10BC-EC5A-4B8D-A95D-7AF3B9513DA2}"/>
              </a:ext>
            </a:extLst>
          </p:cNvPr>
          <p:cNvSpPr txBox="1"/>
          <p:nvPr/>
        </p:nvSpPr>
        <p:spPr>
          <a:xfrm>
            <a:off x="4919269" y="5214343"/>
            <a:ext cx="6962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首页（视频界面）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连接符 39"/>
          <p:cNvCxnSpPr/>
          <p:nvPr/>
        </p:nvCxnSpPr>
        <p:spPr>
          <a:xfrm>
            <a:off x="5629648" y="1096904"/>
            <a:ext cx="0" cy="5121393"/>
          </a:xfrm>
          <a:prstGeom prst="line">
            <a:avLst/>
          </a:prstGeom>
          <a:ln w="38100">
            <a:solidFill>
              <a:srgbClr val="FFBF0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6507411" y="1227561"/>
            <a:ext cx="1298966" cy="537882"/>
          </a:xfrm>
          <a:prstGeom prst="rect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视频播放</a:t>
            </a:r>
          </a:p>
        </p:txBody>
      </p:sp>
      <p:sp>
        <p:nvSpPr>
          <p:cNvPr id="42" name="矩形 41"/>
          <p:cNvSpPr/>
          <p:nvPr/>
        </p:nvSpPr>
        <p:spPr>
          <a:xfrm>
            <a:off x="6420601" y="1854117"/>
            <a:ext cx="5292763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主页直接播放第一个视频，</a:t>
            </a:r>
            <a:r>
              <a:rPr lang="zh-CN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sym typeface="+mn-ea"/>
              </a:rPr>
              <a:t>视频循环播放。</a:t>
            </a: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可以点击屏幕暂停，同时下方可以看到进度条，点击屏幕可看见进度条具体时间，同时可拖动进度条调整视频进度</a:t>
            </a:r>
          </a:p>
        </p:txBody>
      </p:sp>
      <p:sp>
        <p:nvSpPr>
          <p:cNvPr id="43" name="矩形 42"/>
          <p:cNvSpPr/>
          <p:nvPr/>
        </p:nvSpPr>
        <p:spPr>
          <a:xfrm>
            <a:off x="6507411" y="3190890"/>
            <a:ext cx="1298966" cy="537882"/>
          </a:xfrm>
          <a:prstGeom prst="rect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点赞</a:t>
            </a:r>
          </a:p>
        </p:txBody>
      </p:sp>
      <p:sp>
        <p:nvSpPr>
          <p:cNvPr id="44" name="矩形 43"/>
          <p:cNvSpPr/>
          <p:nvPr/>
        </p:nvSpPr>
        <p:spPr>
          <a:xfrm>
            <a:off x="6420601" y="3817446"/>
            <a:ext cx="529276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右上角点赞按钮，点击时有一个小的动画效果，同时❤会变成红色，再次点击可以取消，❤变成灰色空心</a:t>
            </a:r>
            <a:endParaRPr kumimoji="0" lang="zh-HK" altLang="zh-HK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悠黑简体" panose="00000500000000000000" pitchFamily="2" charset="-122"/>
              <a:ea typeface="方正悠黑简体" panose="00000500000000000000" pitchFamily="2" charset="-122"/>
              <a:cs typeface="+mn-cs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507411" y="4900219"/>
            <a:ext cx="1298966" cy="537882"/>
          </a:xfrm>
          <a:prstGeom prst="rect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切换视频</a:t>
            </a:r>
          </a:p>
        </p:txBody>
      </p:sp>
      <p:sp>
        <p:nvSpPr>
          <p:cNvPr id="46" name="矩形 45"/>
          <p:cNvSpPr/>
          <p:nvPr/>
        </p:nvSpPr>
        <p:spPr>
          <a:xfrm>
            <a:off x="6420601" y="5526775"/>
            <a:ext cx="5292763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上下滑动可切换视频，切换后视频自动播放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7B7D02F-122A-4355-887E-CF8A0C81A093}"/>
              </a:ext>
            </a:extLst>
          </p:cNvPr>
          <p:cNvSpPr txBox="1"/>
          <p:nvPr/>
        </p:nvSpPr>
        <p:spPr>
          <a:xfrm>
            <a:off x="4706149" y="221972"/>
            <a:ext cx="7142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&lt;-</a:t>
            </a:r>
            <a:r>
              <a:rPr lang="zh-CN" altLang="en-US" dirty="0">
                <a:solidFill>
                  <a:schemeClr val="bg1"/>
                </a:solidFill>
              </a:rPr>
              <a:t>左侧演示视频依次展示了打开</a:t>
            </a:r>
            <a:r>
              <a:rPr lang="en-US" altLang="zh-CN" dirty="0">
                <a:solidFill>
                  <a:schemeClr val="bg1"/>
                </a:solidFill>
              </a:rPr>
              <a:t>app</a:t>
            </a:r>
            <a:r>
              <a:rPr lang="zh-CN" altLang="en-US" dirty="0">
                <a:solidFill>
                  <a:schemeClr val="bg1"/>
                </a:solidFill>
              </a:rPr>
              <a:t>后首页视频自动循环播放，暂停继续播放功能，拖动进度条功能，滑动切换视频功能，以及点赞功能</a:t>
            </a:r>
          </a:p>
        </p:txBody>
      </p:sp>
      <p:pic>
        <p:nvPicPr>
          <p:cNvPr id="5" name="HwVideoEditor_2020_07_23_012502">
            <a:hlinkClick r:id="" action="ppaction://media"/>
            <a:extLst>
              <a:ext uri="{FF2B5EF4-FFF2-40B4-BE49-F238E27FC236}">
                <a16:creationId xmlns:a16="http://schemas.microsoft.com/office/drawing/2014/main" id="{314156C8-51DA-4A9B-848F-2FA23AF8C2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6555" y="30831"/>
            <a:ext cx="3160713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0" y="0"/>
            <a:ext cx="12192000" cy="6858000"/>
          </a:xfrm>
          <a:prstGeom prst="rtTriangle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 rot="1751582">
            <a:off x="-733857" y="1851645"/>
            <a:ext cx="13659714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9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15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THREE</a:t>
            </a:r>
            <a:endParaRPr kumimoji="0" lang="zh-CN" altLang="en-US" sz="199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15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669000" y="-1302660"/>
            <a:ext cx="13473328" cy="10181202"/>
          </a:xfrm>
          <a:custGeom>
            <a:avLst/>
            <a:gdLst>
              <a:gd name="connsiteX0" fmla="*/ 635699 w 13473328"/>
              <a:gd name="connsiteY0" fmla="*/ 1279289 h 10181202"/>
              <a:gd name="connsiteX1" fmla="*/ 635699 w 13473328"/>
              <a:gd name="connsiteY1" fmla="*/ 8137289 h 10181202"/>
              <a:gd name="connsiteX2" fmla="*/ 12827699 w 13473328"/>
              <a:gd name="connsiteY2" fmla="*/ 8137289 h 10181202"/>
              <a:gd name="connsiteX3" fmla="*/ 0 w 13473328"/>
              <a:gd name="connsiteY3" fmla="*/ 0 h 10181202"/>
              <a:gd name="connsiteX4" fmla="*/ 13473328 w 13473328"/>
              <a:gd name="connsiteY4" fmla="*/ 0 h 10181202"/>
              <a:gd name="connsiteX5" fmla="*/ 13473328 w 13473328"/>
              <a:gd name="connsiteY5" fmla="*/ 10181202 h 10181202"/>
              <a:gd name="connsiteX6" fmla="*/ 0 w 13473328"/>
              <a:gd name="connsiteY6" fmla="*/ 10181202 h 10181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73328" h="10181202">
                <a:moveTo>
                  <a:pt x="635699" y="1279289"/>
                </a:moveTo>
                <a:lnTo>
                  <a:pt x="635699" y="8137289"/>
                </a:lnTo>
                <a:lnTo>
                  <a:pt x="12827699" y="8137289"/>
                </a:lnTo>
                <a:close/>
                <a:moveTo>
                  <a:pt x="0" y="0"/>
                </a:moveTo>
                <a:lnTo>
                  <a:pt x="13473328" y="0"/>
                </a:lnTo>
                <a:lnTo>
                  <a:pt x="13473328" y="10181202"/>
                </a:lnTo>
                <a:lnTo>
                  <a:pt x="0" y="10181202"/>
                </a:lnTo>
                <a:close/>
              </a:path>
            </a:pathLst>
          </a:cu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509ED9A-34ED-41C8-A149-3C63EE5860F7}"/>
              </a:ext>
            </a:extLst>
          </p:cNvPr>
          <p:cNvSpPr txBox="1"/>
          <p:nvPr/>
        </p:nvSpPr>
        <p:spPr>
          <a:xfrm>
            <a:off x="1276350" y="3787941"/>
            <a:ext cx="26765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录制界面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手动输入 1"/>
          <p:cNvSpPr/>
          <p:nvPr/>
        </p:nvSpPr>
        <p:spPr>
          <a:xfrm rot="16200000">
            <a:off x="5368373" y="53441"/>
            <a:ext cx="6858000" cy="6761594"/>
          </a:xfrm>
          <a:prstGeom prst="flowChartManualInput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流程图: 手动输入 2"/>
          <p:cNvSpPr/>
          <p:nvPr/>
        </p:nvSpPr>
        <p:spPr>
          <a:xfrm rot="16200000" flipH="1" flipV="1">
            <a:off x="12842" y="-12846"/>
            <a:ext cx="6858000" cy="6883685"/>
          </a:xfrm>
          <a:prstGeom prst="flowChartManualInpu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217646" y="1711111"/>
            <a:ext cx="2408599" cy="71486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视频录制功能</a:t>
            </a:r>
          </a:p>
        </p:txBody>
      </p:sp>
      <p:sp>
        <p:nvSpPr>
          <p:cNvPr id="17" name="矩形 16"/>
          <p:cNvSpPr/>
          <p:nvPr/>
        </p:nvSpPr>
        <p:spPr>
          <a:xfrm>
            <a:off x="7935595" y="2788285"/>
            <a:ext cx="297243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点击主页下方绿色按钮进入视频录制界面，进入后如图，点击下方录制开始录制，再次点击结束录制，同时进入相机模式，需要拍摄一张照片作为视频封面，拍摄结束后自动上传，并退出当前界面，上传完成后视频将出现在视频列表</a:t>
            </a:r>
            <a:r>
              <a:rPr lang="zh-CN" altLang="en-US" dirty="0">
                <a:solidFill>
                  <a:srgbClr val="E7E6E6">
                    <a:lumMod val="25000"/>
                  </a:srgbClr>
                </a:solidFill>
                <a:latin typeface="方正悠黑简体" panose="00000500000000000000" pitchFamily="2" charset="-122"/>
                <a:ea typeface="方正悠黑简体" panose="00000500000000000000" pitchFamily="2" charset="-122"/>
              </a:rPr>
              <a:t>顶端</a:t>
            </a: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，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上滑即</a:t>
            </a: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可以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查</a:t>
            </a:r>
            <a:r>
              <a:rPr kumimoji="0" lang="zh-CN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看</a:t>
            </a: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rPr>
              <a:t>，同时视频和封面将自动存入本地文件夹中</a:t>
            </a:r>
            <a:endParaRPr kumimoji="0" lang="zh-CN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latin typeface="方正悠黑简体" panose="00000500000000000000" pitchFamily="2" charset="-122"/>
              <a:ea typeface="方正悠黑简体" panose="00000500000000000000" pitchFamily="2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0A21762-70AF-46DE-A4A8-45782B704A06}"/>
              </a:ext>
            </a:extLst>
          </p:cNvPr>
          <p:cNvSpPr txBox="1"/>
          <p:nvPr/>
        </p:nvSpPr>
        <p:spPr>
          <a:xfrm>
            <a:off x="6504518" y="329626"/>
            <a:ext cx="54570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&lt;-</a:t>
            </a:r>
            <a:r>
              <a:rPr lang="zh-CN" altLang="en-US" dirty="0"/>
              <a:t>左侧演示视频依次展示了点击下方绿色相机进入录制界面，和录制上传的功能 </a:t>
            </a:r>
            <a:r>
              <a:rPr lang="en-US" altLang="zh-CN" dirty="0"/>
              <a:t>(</a:t>
            </a:r>
            <a:r>
              <a:rPr lang="zh-CN" altLang="en-US" dirty="0"/>
              <a:t>左一为录制过程，左二为上传成功后首页上滑得到刚录制的视频，图片为存入本地的录制视频以及图片</a:t>
            </a:r>
          </a:p>
        </p:txBody>
      </p:sp>
      <p:pic>
        <p:nvPicPr>
          <p:cNvPr id="7" name="HwVideoEditor_2020_07_23_012646">
            <a:hlinkClick r:id="" action="ppaction://media"/>
            <a:extLst>
              <a:ext uri="{FF2B5EF4-FFF2-40B4-BE49-F238E27FC236}">
                <a16:creationId xmlns:a16="http://schemas.microsoft.com/office/drawing/2014/main" id="{671E192B-682C-4EFF-BF93-AE77C0F272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33533" y="5237"/>
            <a:ext cx="3160713" cy="6858000"/>
          </a:xfrm>
          <a:prstGeom prst="rect">
            <a:avLst/>
          </a:prstGeom>
        </p:spPr>
      </p:pic>
      <p:pic>
        <p:nvPicPr>
          <p:cNvPr id="9" name="HwVideoEditor_2020_07_23_012716">
            <a:hlinkClick r:id="" action="ppaction://media"/>
            <a:extLst>
              <a:ext uri="{FF2B5EF4-FFF2-40B4-BE49-F238E27FC236}">
                <a16:creationId xmlns:a16="http://schemas.microsoft.com/office/drawing/2014/main" id="{A6DDFCC5-7DC5-4BA5-93C8-A93ABC0C38A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27180" y="5237"/>
            <a:ext cx="3160713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11155E1-FC2B-49F4-9155-8347A5AD7BAA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1" b="50473"/>
          <a:stretch/>
        </p:blipFill>
        <p:spPr>
          <a:xfrm>
            <a:off x="5399422" y="4400317"/>
            <a:ext cx="2477966" cy="24576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7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89384" y="1543869"/>
            <a:ext cx="961323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39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15000"/>
                    </a:prst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FOUR</a:t>
            </a:r>
            <a:endParaRPr kumimoji="0" lang="zh-CN" altLang="en-US" sz="239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15000"/>
                  </a:prst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27727" y="3429000"/>
            <a:ext cx="8439754" cy="1124822"/>
          </a:xfrm>
          <a:custGeom>
            <a:avLst/>
            <a:gdLst/>
            <a:ahLst/>
            <a:cxnLst/>
            <a:rect l="l" t="t" r="r" b="b"/>
            <a:pathLst>
              <a:path w="8439754" h="1124822">
                <a:moveTo>
                  <a:pt x="6543674" y="0"/>
                </a:moveTo>
                <a:lnTo>
                  <a:pt x="7782729" y="0"/>
                </a:lnTo>
                <a:lnTo>
                  <a:pt x="7768643" y="7370"/>
                </a:lnTo>
                <a:cubicBezTo>
                  <a:pt x="7732881" y="22887"/>
                  <a:pt x="7694971" y="36332"/>
                  <a:pt x="7654913" y="47707"/>
                </a:cubicBezTo>
                <a:lnTo>
                  <a:pt x="7654913" y="53641"/>
                </a:lnTo>
                <a:cubicBezTo>
                  <a:pt x="7760746" y="89248"/>
                  <a:pt x="7877953" y="205960"/>
                  <a:pt x="8006534" y="403778"/>
                </a:cubicBezTo>
                <a:lnTo>
                  <a:pt x="8439754" y="1084764"/>
                </a:lnTo>
                <a:lnTo>
                  <a:pt x="7875974" y="1084764"/>
                </a:lnTo>
                <a:lnTo>
                  <a:pt x="7515452" y="486861"/>
                </a:lnTo>
                <a:cubicBezTo>
                  <a:pt x="7441271" y="363225"/>
                  <a:pt x="7380441" y="283604"/>
                  <a:pt x="7332965" y="247997"/>
                </a:cubicBezTo>
                <a:cubicBezTo>
                  <a:pt x="7285489" y="212389"/>
                  <a:pt x="7235046" y="194586"/>
                  <a:pt x="7181635" y="194586"/>
                </a:cubicBezTo>
                <a:lnTo>
                  <a:pt x="7033272" y="194586"/>
                </a:lnTo>
                <a:lnTo>
                  <a:pt x="7033272" y="1084764"/>
                </a:lnTo>
                <a:lnTo>
                  <a:pt x="6543674" y="1084764"/>
                </a:lnTo>
                <a:close/>
                <a:moveTo>
                  <a:pt x="4157736" y="0"/>
                </a:moveTo>
                <a:lnTo>
                  <a:pt x="4648818" y="0"/>
                </a:lnTo>
                <a:lnTo>
                  <a:pt x="4648818" y="126339"/>
                </a:lnTo>
                <a:cubicBezTo>
                  <a:pt x="4648818" y="509116"/>
                  <a:pt x="4799654" y="700504"/>
                  <a:pt x="5101325" y="700504"/>
                </a:cubicBezTo>
                <a:cubicBezTo>
                  <a:pt x="5398051" y="700504"/>
                  <a:pt x="5546414" y="516039"/>
                  <a:pt x="5546414" y="147110"/>
                </a:cubicBezTo>
                <a:lnTo>
                  <a:pt x="5546414" y="0"/>
                </a:lnTo>
                <a:lnTo>
                  <a:pt x="6036012" y="0"/>
                </a:lnTo>
                <a:lnTo>
                  <a:pt x="6036012" y="96666"/>
                </a:lnTo>
                <a:cubicBezTo>
                  <a:pt x="6036012" y="782103"/>
                  <a:pt x="5717527" y="1124822"/>
                  <a:pt x="5080554" y="1124822"/>
                </a:cubicBezTo>
                <a:cubicBezTo>
                  <a:pt x="4465343" y="1124822"/>
                  <a:pt x="4157736" y="791005"/>
                  <a:pt x="4157736" y="123372"/>
                </a:cubicBezTo>
                <a:close/>
                <a:moveTo>
                  <a:pt x="1554222" y="0"/>
                </a:moveTo>
                <a:lnTo>
                  <a:pt x="2070185" y="0"/>
                </a:lnTo>
                <a:lnTo>
                  <a:pt x="2076465" y="99402"/>
                </a:lnTo>
                <a:cubicBezTo>
                  <a:pt x="2096679" y="251752"/>
                  <a:pt x="2147215" y="381153"/>
                  <a:pt x="2228073" y="487603"/>
                </a:cubicBezTo>
                <a:cubicBezTo>
                  <a:pt x="2335883" y="629537"/>
                  <a:pt x="2483752" y="700504"/>
                  <a:pt x="2671678" y="700504"/>
                </a:cubicBezTo>
                <a:cubicBezTo>
                  <a:pt x="2863561" y="700504"/>
                  <a:pt x="3012914" y="632504"/>
                  <a:pt x="3119735" y="496505"/>
                </a:cubicBezTo>
                <a:cubicBezTo>
                  <a:pt x="3199851" y="394505"/>
                  <a:pt x="3249924" y="266217"/>
                  <a:pt x="3269953" y="111642"/>
                </a:cubicBezTo>
                <a:lnTo>
                  <a:pt x="3276798" y="0"/>
                </a:lnTo>
                <a:lnTo>
                  <a:pt x="3787096" y="0"/>
                </a:lnTo>
                <a:lnTo>
                  <a:pt x="3773785" y="174511"/>
                </a:lnTo>
                <a:cubicBezTo>
                  <a:pt x="3734746" y="417733"/>
                  <a:pt x="3637151" y="622984"/>
                  <a:pt x="3480999" y="790263"/>
                </a:cubicBezTo>
                <a:cubicBezTo>
                  <a:pt x="3272796" y="1013303"/>
                  <a:pt x="3000055" y="1124822"/>
                  <a:pt x="2662777" y="1124822"/>
                </a:cubicBezTo>
                <a:cubicBezTo>
                  <a:pt x="2333411" y="1124822"/>
                  <a:pt x="2065863" y="1016764"/>
                  <a:pt x="1860133" y="800649"/>
                </a:cubicBezTo>
                <a:cubicBezTo>
                  <a:pt x="1705835" y="638562"/>
                  <a:pt x="1609399" y="441564"/>
                  <a:pt x="1570825" y="209654"/>
                </a:cubicBezTo>
                <a:close/>
                <a:moveTo>
                  <a:pt x="0" y="0"/>
                </a:moveTo>
                <a:lnTo>
                  <a:pt x="1244766" y="0"/>
                </a:lnTo>
                <a:lnTo>
                  <a:pt x="1244766" y="178266"/>
                </a:lnTo>
                <a:lnTo>
                  <a:pt x="489598" y="178266"/>
                </a:lnTo>
                <a:lnTo>
                  <a:pt x="489598" y="1084764"/>
                </a:lnTo>
                <a:lnTo>
                  <a:pt x="0" y="1084764"/>
                </a:lnTo>
                <a:close/>
              </a:path>
            </a:pathLst>
          </a:custGeom>
          <a:solidFill>
            <a:srgbClr val="FFBF0B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3900" b="1" i="0" u="none" strike="noStrike" kern="1200" cap="none" spc="0" normalizeH="0" baseline="0" noProof="0" dirty="0">
              <a:ln>
                <a:noFill/>
              </a:ln>
              <a:solidFill>
                <a:srgbClr val="FFBF0B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336D5C6-527C-4D5F-B977-3CA23C1597FF}"/>
              </a:ext>
            </a:extLst>
          </p:cNvPr>
          <p:cNvSpPr txBox="1"/>
          <p:nvPr/>
        </p:nvSpPr>
        <p:spPr>
          <a:xfrm>
            <a:off x="7277100" y="343539"/>
            <a:ext cx="403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登录界面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 rot="5400000">
            <a:off x="-1767646" y="-154265"/>
            <a:ext cx="8763754" cy="7554960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4" name="等腰三角形 3"/>
          <p:cNvSpPr/>
          <p:nvPr/>
        </p:nvSpPr>
        <p:spPr>
          <a:xfrm rot="5400000">
            <a:off x="-2601364" y="-767059"/>
            <a:ext cx="8763754" cy="7554960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" name="等腰三角形 1"/>
          <p:cNvSpPr/>
          <p:nvPr/>
        </p:nvSpPr>
        <p:spPr>
          <a:xfrm rot="5400000">
            <a:off x="-2471596" y="386815"/>
            <a:ext cx="8763754" cy="7554960"/>
          </a:xfrm>
          <a:prstGeom prst="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等腰三角形 2"/>
          <p:cNvSpPr/>
          <p:nvPr/>
        </p:nvSpPr>
        <p:spPr>
          <a:xfrm rot="5400000">
            <a:off x="-2536480" y="-190122"/>
            <a:ext cx="8763754" cy="7554960"/>
          </a:xfrm>
          <a:prstGeom prst="triangle">
            <a:avLst/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1700679" y="6035357"/>
            <a:ext cx="2808870" cy="822643"/>
          </a:xfrm>
          <a:prstGeom prst="triangle">
            <a:avLst>
              <a:gd name="adj" fmla="val 50120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等腰三角形 6"/>
          <p:cNvSpPr/>
          <p:nvPr/>
        </p:nvSpPr>
        <p:spPr>
          <a:xfrm>
            <a:off x="2404629" y="6071215"/>
            <a:ext cx="2808870" cy="822643"/>
          </a:xfrm>
          <a:prstGeom prst="triangle">
            <a:avLst>
              <a:gd name="adj" fmla="val 50120"/>
            </a:avLst>
          </a:prstGeom>
          <a:solidFill>
            <a:srgbClr val="FFBF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flipV="1">
            <a:off x="3834025" y="346"/>
            <a:ext cx="2808870" cy="822643"/>
          </a:xfrm>
          <a:prstGeom prst="triangle">
            <a:avLst>
              <a:gd name="adj" fmla="val 50120"/>
            </a:avLst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等腰三角形 8"/>
          <p:cNvSpPr/>
          <p:nvPr/>
        </p:nvSpPr>
        <p:spPr>
          <a:xfrm flipV="1">
            <a:off x="4777672" y="0"/>
            <a:ext cx="2808870" cy="822643"/>
          </a:xfrm>
          <a:prstGeom prst="triangle">
            <a:avLst>
              <a:gd name="adj" fmla="val 50120"/>
            </a:avLst>
          </a:prstGeom>
          <a:noFill/>
          <a:ln>
            <a:solidFill>
              <a:srgbClr val="FFBF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868714" y="2779022"/>
            <a:ext cx="3413133" cy="2380882"/>
            <a:chOff x="7749790" y="2825937"/>
            <a:chExt cx="3413133" cy="2380882"/>
          </a:xfrm>
        </p:grpSpPr>
        <p:sp>
          <p:nvSpPr>
            <p:cNvPr id="12" name="矩形 11"/>
            <p:cNvSpPr/>
            <p:nvPr/>
          </p:nvSpPr>
          <p:spPr>
            <a:xfrm>
              <a:off x="7793195" y="2825937"/>
              <a:ext cx="3326323" cy="537882"/>
            </a:xfrm>
            <a:prstGeom prst="rect">
              <a:avLst/>
            </a:prstGeom>
            <a:solidFill>
              <a:srgbClr val="FFBF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登录界面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7749790" y="3452493"/>
              <a:ext cx="3413133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方正悠黑简体" panose="00000500000000000000" pitchFamily="2" charset="-122"/>
                  <a:ea typeface="方正悠黑简体" panose="00000500000000000000" pitchFamily="2" charset="-122"/>
                  <a:cs typeface="+mn-cs"/>
                </a:rPr>
                <a:t>如图所示</a:t>
              </a:r>
              <a:r>
                <a:rPr kumimoji="0" lang="zh-CN" altLang="en-US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方正悠黑简体" panose="00000500000000000000" pitchFamily="2" charset="-122"/>
                  <a:ea typeface="方正悠黑简体" panose="00000500000000000000" pitchFamily="2" charset="-122"/>
                  <a:cs typeface="+mn-cs"/>
                </a:rPr>
                <a:t>额外</a:t>
              </a:r>
              <a:r>
                <a:rPr kumimoji="0" lang="zh-CN" b="0" i="0" u="none" strike="noStrike" kern="1200" cap="none" spc="0" normalizeH="0" baseline="0" noProof="0" dirty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latin typeface="方正悠黑简体" panose="00000500000000000000" pitchFamily="2" charset="-122"/>
                  <a:ea typeface="方正悠黑简体" panose="00000500000000000000" pitchFamily="2" charset="-122"/>
                  <a:cs typeface="+mn-cs"/>
                </a:rPr>
                <a:t>添加了一个登录的</a:t>
              </a:r>
              <a:r>
                <a:rPr lang="zh-CN" altLang="en-US" dirty="0">
                  <a:solidFill>
                    <a:srgbClr val="E7E6E6">
                      <a:lumMod val="25000"/>
                    </a:srgbClr>
                  </a:solidFill>
                  <a:latin typeface="方正悠黑简体" panose="00000500000000000000" pitchFamily="2" charset="-122"/>
                  <a:ea typeface="方正悠黑简体" panose="00000500000000000000" pitchFamily="2" charset="-122"/>
                </a:rPr>
                <a:t>界面，没有实际效果，输入任意账号密码后将自动返回主界面，提示登陆成功，记住密码功能可用。</a:t>
              </a:r>
              <a:r>
                <a:rPr lang="en-US" altLang="zh-CN" dirty="0">
                  <a:solidFill>
                    <a:srgbClr val="E7E6E6">
                      <a:lumMod val="25000"/>
                    </a:srgbClr>
                  </a:solidFill>
                  <a:latin typeface="方正悠黑简体" panose="00000500000000000000" pitchFamily="2" charset="-122"/>
                  <a:ea typeface="方正悠黑简体" panose="00000500000000000000" pitchFamily="2" charset="-122"/>
                </a:rPr>
                <a:t>(</a:t>
              </a:r>
              <a:r>
                <a:rPr lang="zh-CN" altLang="en-US" dirty="0">
                  <a:solidFill>
                    <a:srgbClr val="E7E6E6">
                      <a:lumMod val="25000"/>
                    </a:srgbClr>
                  </a:solidFill>
                  <a:latin typeface="方正悠黑简体" panose="00000500000000000000" pitchFamily="2" charset="-122"/>
                  <a:ea typeface="方正悠黑简体" panose="00000500000000000000" pitchFamily="2" charset="-122"/>
                </a:rPr>
                <a:t>左一演示了登录功能，左二可看出记住密码功能的作用</a:t>
              </a:r>
              <a:endParaRPr kumimoji="0" lang="zh-CN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方正悠黑简体" panose="00000500000000000000" pitchFamily="2" charset="-122"/>
                <a:ea typeface="方正悠黑简体" panose="00000500000000000000" pitchFamily="2" charset="-122"/>
                <a:cs typeface="+mn-cs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 flipV="1">
            <a:off x="9709079" y="6380996"/>
            <a:ext cx="2160074" cy="473740"/>
            <a:chOff x="2517220" y="5623691"/>
            <a:chExt cx="3752517" cy="822989"/>
          </a:xfrm>
        </p:grpSpPr>
        <p:sp>
          <p:nvSpPr>
            <p:cNvPr id="15" name="等腰三角形 14"/>
            <p:cNvSpPr/>
            <p:nvPr/>
          </p:nvSpPr>
          <p:spPr>
            <a:xfrm flipV="1">
              <a:off x="2517220" y="5624037"/>
              <a:ext cx="2808870" cy="822643"/>
            </a:xfrm>
            <a:prstGeom prst="triangle">
              <a:avLst>
                <a:gd name="adj" fmla="val 50120"/>
              </a:avLst>
            </a:prstGeom>
            <a:no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等腰三角形 15"/>
            <p:cNvSpPr/>
            <p:nvPr/>
          </p:nvSpPr>
          <p:spPr>
            <a:xfrm flipV="1">
              <a:off x="3460867" y="5623691"/>
              <a:ext cx="2808870" cy="822643"/>
            </a:xfrm>
            <a:prstGeom prst="triangle">
              <a:avLst>
                <a:gd name="adj" fmla="val 50120"/>
              </a:avLst>
            </a:prstGeom>
            <a:noFill/>
            <a:ln>
              <a:solidFill>
                <a:srgbClr val="FFBF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pic>
        <p:nvPicPr>
          <p:cNvPr id="10" name="SVID_20200723_011150_1">
            <a:hlinkClick r:id="" action="ppaction://media"/>
            <a:extLst>
              <a:ext uri="{FF2B5EF4-FFF2-40B4-BE49-F238E27FC236}">
                <a16:creationId xmlns:a16="http://schemas.microsoft.com/office/drawing/2014/main" id="{89F58082-F4CC-4B8C-B878-DDDCE44BC1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0156" y="0"/>
            <a:ext cx="3160713" cy="6858000"/>
          </a:xfrm>
          <a:prstGeom prst="rect">
            <a:avLst/>
          </a:prstGeom>
        </p:spPr>
      </p:pic>
      <p:pic>
        <p:nvPicPr>
          <p:cNvPr id="17" name="SVID_20200723_011257_1">
            <a:hlinkClick r:id="" action="ppaction://media"/>
            <a:extLst>
              <a:ext uri="{FF2B5EF4-FFF2-40B4-BE49-F238E27FC236}">
                <a16:creationId xmlns:a16="http://schemas.microsoft.com/office/drawing/2014/main" id="{C7962075-2AFC-4DC4-8BDD-9F66D7869AA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361953" y="0"/>
            <a:ext cx="3160713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58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461</Words>
  <Application>Microsoft Office PowerPoint</Application>
  <PresentationFormat>宽屏</PresentationFormat>
  <Paragraphs>39</Paragraphs>
  <Slides>10</Slides>
  <Notes>2</Notes>
  <HiddenSlides>0</HiddenSlides>
  <MMClips>6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等线 Light</vt:lpstr>
      <vt:lpstr>方正悠黑简体</vt:lpstr>
      <vt:lpstr>微软雅黑</vt:lpstr>
      <vt:lpstr>Arial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 https://9ppt.taobao.com</dc:creator>
  <cp:keywords>锐旗设计; https:/9ppt.taobao.com</cp:keywords>
  <cp:lastModifiedBy>ZAX ZAX</cp:lastModifiedBy>
  <cp:revision>11</cp:revision>
  <dcterms:created xsi:type="dcterms:W3CDTF">2016-08-30T15:45:00Z</dcterms:created>
  <dcterms:modified xsi:type="dcterms:W3CDTF">2020-07-22T17:42:20Z</dcterms:modified>
  <cp:category>锐旗设计; https://9ppt.taobao.com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